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Lato Light"/>
      <p:regular r:id="rId32"/>
      <p:bold r:id="rId33"/>
      <p:italic r:id="rId34"/>
      <p:boldItalic r:id="rId35"/>
    </p:embeddedFont>
    <p:embeddedFont>
      <p:font typeface="Tahoma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42">
          <p15:clr>
            <a:srgbClr val="9AA0A6"/>
          </p15:clr>
        </p15:guide>
        <p15:guide id="2" pos="499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8" roundtripDataSignature="AMtx7mgD+lwSoed6QpHGAD8nw+IdLaPZ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42" orient="horz"/>
        <p:guide pos="49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33" Type="http://schemas.openxmlformats.org/officeDocument/2006/relationships/font" Target="fonts/LatoLight-bold.fntdata"/><Relationship Id="rId10" Type="http://schemas.openxmlformats.org/officeDocument/2006/relationships/slide" Target="slides/slide5.xml"/><Relationship Id="rId32" Type="http://schemas.openxmlformats.org/officeDocument/2006/relationships/font" Target="fonts/LatoLight-regular.fntdata"/><Relationship Id="rId13" Type="http://schemas.openxmlformats.org/officeDocument/2006/relationships/slide" Target="slides/slide8.xml"/><Relationship Id="rId35" Type="http://schemas.openxmlformats.org/officeDocument/2006/relationships/font" Target="fonts/Lato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LatoLight-italic.fntdata"/><Relationship Id="rId15" Type="http://schemas.openxmlformats.org/officeDocument/2006/relationships/slide" Target="slides/slide10.xml"/><Relationship Id="rId37" Type="http://schemas.openxmlformats.org/officeDocument/2006/relationships/font" Target="fonts/Tahoma-bold.fntdata"/><Relationship Id="rId14" Type="http://schemas.openxmlformats.org/officeDocument/2006/relationships/slide" Target="slides/slide9.xml"/><Relationship Id="rId36" Type="http://schemas.openxmlformats.org/officeDocument/2006/relationships/font" Target="fonts/Tahoma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gif>
</file>

<file path=ppt/media/image18.gif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4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 Layout_2_1_1">
    <p:bg>
      <p:bgPr>
        <a:solidFill>
          <a:srgbClr val="F4F6FB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4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D4ECD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34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" name="Google Shape;50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">
  <p:cSld name="Custom Layout_2_1_1_1_2">
    <p:bg>
      <p:bgPr>
        <a:solidFill>
          <a:srgbClr val="F4F6FB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5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9C8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35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" name="Google Shape;5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Custom Layout">
  <p:cSld name="23_Custom Layout">
    <p:bg>
      <p:bgPr>
        <a:solidFill>
          <a:srgbClr val="F8A185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6"/>
          <p:cNvSpPr/>
          <p:nvPr>
            <p:ph idx="2" type="pic"/>
          </p:nvPr>
        </p:nvSpPr>
        <p:spPr>
          <a:xfrm>
            <a:off x="0" y="0"/>
            <a:ext cx="42418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36"/>
          <p:cNvSpPr/>
          <p:nvPr/>
        </p:nvSpPr>
        <p:spPr>
          <a:xfrm>
            <a:off x="9785952" y="881805"/>
            <a:ext cx="1293528" cy="1293528"/>
          </a:xfrm>
          <a:prstGeom prst="ellipse">
            <a:avLst/>
          </a:prstGeom>
          <a:solidFill>
            <a:srgbClr val="FCF9D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solidFill>
          <a:srgbClr val="D4ECDC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7"/>
          <p:cNvSpPr/>
          <p:nvPr>
            <p:ph idx="2" type="pic"/>
          </p:nvPr>
        </p:nvSpPr>
        <p:spPr>
          <a:xfrm>
            <a:off x="0" y="0"/>
            <a:ext cx="5570538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 1">
  <p:cSld name="3_Custom Layout_1">
    <p:bg>
      <p:bgPr>
        <a:solidFill>
          <a:srgbClr val="FFFF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8"/>
          <p:cNvSpPr/>
          <p:nvPr>
            <p:ph idx="2" type="pic"/>
          </p:nvPr>
        </p:nvSpPr>
        <p:spPr>
          <a:xfrm>
            <a:off x="0" y="0"/>
            <a:ext cx="6753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Custom Layout">
  <p:cSld name="41_Custom Layout">
    <p:bg>
      <p:bgPr>
        <a:solidFill>
          <a:srgbClr val="E1EBF5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9"/>
          <p:cNvSpPr/>
          <p:nvPr>
            <p:ph idx="2" type="pic"/>
          </p:nvPr>
        </p:nvSpPr>
        <p:spPr>
          <a:xfrm>
            <a:off x="7620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39"/>
          <p:cNvSpPr/>
          <p:nvPr>
            <p:ph idx="3" type="pic"/>
          </p:nvPr>
        </p:nvSpPr>
        <p:spPr>
          <a:xfrm>
            <a:off x="4305300" y="3416300"/>
            <a:ext cx="3543300" cy="3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39"/>
          <p:cNvSpPr/>
          <p:nvPr>
            <p:ph idx="4" type="pic"/>
          </p:nvPr>
        </p:nvSpPr>
        <p:spPr>
          <a:xfrm>
            <a:off x="78486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39"/>
          <p:cNvSpPr/>
          <p:nvPr/>
        </p:nvSpPr>
        <p:spPr>
          <a:xfrm>
            <a:off x="4305300" y="0"/>
            <a:ext cx="3543300" cy="34163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7" name="Google Shape;67;p39"/>
          <p:cNvSpPr/>
          <p:nvPr/>
        </p:nvSpPr>
        <p:spPr>
          <a:xfrm>
            <a:off x="762000" y="3416300"/>
            <a:ext cx="3543300" cy="3441700"/>
          </a:xfrm>
          <a:prstGeom prst="rect">
            <a:avLst/>
          </a:prstGeom>
          <a:solidFill>
            <a:srgbClr val="FDAF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8" name="Google Shape;68;p39"/>
          <p:cNvSpPr/>
          <p:nvPr/>
        </p:nvSpPr>
        <p:spPr>
          <a:xfrm>
            <a:off x="7848600" y="3416300"/>
            <a:ext cx="3543300" cy="3441700"/>
          </a:xfrm>
          <a:prstGeom prst="rect">
            <a:avLst/>
          </a:prstGeom>
          <a:solidFill>
            <a:srgbClr val="F8A18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bg>
      <p:bgPr>
        <a:solidFill>
          <a:srgbClr val="1274BB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solidFill>
          <a:srgbClr val="F8A185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1"/>
          <p:cNvSpPr/>
          <p:nvPr>
            <p:ph idx="2" type="pic"/>
          </p:nvPr>
        </p:nvSpPr>
        <p:spPr>
          <a:xfrm>
            <a:off x="6654800" y="0"/>
            <a:ext cx="55372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7_Title Slide">
  <p:cSld name="67_Title Slide">
    <p:bg>
      <p:bgPr>
        <a:gradFill>
          <a:gsLst>
            <a:gs pos="0">
              <a:srgbClr val="0A213B"/>
            </a:gs>
            <a:gs pos="100000">
              <a:srgbClr val="020308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2" id="73" name="Google Shape;73;p42"/>
          <p:cNvSpPr/>
          <p:nvPr/>
        </p:nvSpPr>
        <p:spPr>
          <a:xfrm>
            <a:off x="658812" y="555169"/>
            <a:ext cx="1231006" cy="370117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42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5"/>
          <p:cNvSpPr/>
          <p:nvPr>
            <p:ph idx="2" type="pic"/>
          </p:nvPr>
        </p:nvSpPr>
        <p:spPr>
          <a:xfrm>
            <a:off x="0" y="1239520"/>
            <a:ext cx="12192000" cy="4389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Title Slide">
  <p:cSld name="21_Title Slide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4" id="76" name="Google Shape;76;p43"/>
          <p:cNvSpPr/>
          <p:nvPr/>
        </p:nvSpPr>
        <p:spPr>
          <a:xfrm>
            <a:off x="685800" y="562592"/>
            <a:ext cx="1192240" cy="358465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43"/>
          <p:cNvSpPr/>
          <p:nvPr>
            <p:ph idx="2" type="pic"/>
          </p:nvPr>
        </p:nvSpPr>
        <p:spPr>
          <a:xfrm>
            <a:off x="8946291" y="0"/>
            <a:ext cx="32457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43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 2">
    <p:bg>
      <p:bgPr>
        <a:solidFill>
          <a:srgbClr val="FFFF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4" id="80" name="Google Shape;80;p44"/>
          <p:cNvSpPr/>
          <p:nvPr/>
        </p:nvSpPr>
        <p:spPr>
          <a:xfrm>
            <a:off x="685800" y="562592"/>
            <a:ext cx="1192240" cy="358465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44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44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">
  <p:cSld name="6_Title Slide"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4" id="84" name="Google Shape;84;p45"/>
          <p:cNvSpPr/>
          <p:nvPr/>
        </p:nvSpPr>
        <p:spPr>
          <a:xfrm>
            <a:off x="685800" y="562592"/>
            <a:ext cx="1192240" cy="358465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45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Title Slide">
  <p:cSld name="26_Title Slide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6"/>
          <p:cNvSpPr/>
          <p:nvPr>
            <p:ph idx="2" type="pic"/>
          </p:nvPr>
        </p:nvSpPr>
        <p:spPr>
          <a:xfrm>
            <a:off x="1790700" y="1"/>
            <a:ext cx="4305300" cy="23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46"/>
          <p:cNvSpPr/>
          <p:nvPr>
            <p:ph idx="3" type="pic"/>
          </p:nvPr>
        </p:nvSpPr>
        <p:spPr>
          <a:xfrm>
            <a:off x="1790700" y="4485504"/>
            <a:ext cx="4305300" cy="23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46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 Layout_1">
    <p:bg>
      <p:bgPr>
        <a:solidFill>
          <a:srgbClr val="F4F6FB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6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Google Shape;2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 Layout_2">
    <p:bg>
      <p:bgPr>
        <a:solidFill>
          <a:srgbClr val="F4F6FB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7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Google Shape;2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 Layout_2_1_1_1_1">
    <p:bg>
      <p:bgPr>
        <a:solidFill>
          <a:srgbClr val="F4F6FB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8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8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" name="Google Shape;2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 1">
  <p:cSld name="Custom Layout_2_1_1_1_2_1">
    <p:bg>
      <p:bgPr>
        <a:solidFill>
          <a:srgbClr val="F4F6FB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9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C3B67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9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" name="Google Shape;33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 Layout_2_1_1_1">
    <p:bg>
      <p:bgPr>
        <a:solidFill>
          <a:srgbClr val="F4F6FB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0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274BB">
              <a:alpha val="235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30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1"/>
          <p:cNvSpPr txBox="1"/>
          <p:nvPr>
            <p:ph type="title"/>
          </p:nvPr>
        </p:nvSpPr>
        <p:spPr>
          <a:xfrm>
            <a:off x="609600" y="274639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1"/>
          <p:cNvSpPr txBox="1"/>
          <p:nvPr>
            <p:ph idx="1" type="body"/>
          </p:nvPr>
        </p:nvSpPr>
        <p:spPr>
          <a:xfrm>
            <a:off x="609600" y="1600201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810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4pPr>
            <a:lvl5pPr indent="-3810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5pPr>
            <a:lvl6pPr indent="-3810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41" name="Google Shape;41;p31"/>
          <p:cNvSpPr txBox="1"/>
          <p:nvPr>
            <p:ph idx="10" type="dt"/>
          </p:nvPr>
        </p:nvSpPr>
        <p:spPr>
          <a:xfrm>
            <a:off x="609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31"/>
          <p:cNvSpPr txBox="1"/>
          <p:nvPr>
            <p:ph idx="11" type="ftr"/>
          </p:nvPr>
        </p:nvSpPr>
        <p:spPr>
          <a:xfrm>
            <a:off x="4165600" y="6356352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1"/>
          <p:cNvSpPr txBox="1"/>
          <p:nvPr>
            <p:ph idx="12" type="sldNum"/>
          </p:nvPr>
        </p:nvSpPr>
        <p:spPr>
          <a:xfrm>
            <a:off x="8737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solidFill>
          <a:srgbClr val="1274BB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2"/>
          <p:cNvSpPr/>
          <p:nvPr>
            <p:ph idx="2" type="pic"/>
          </p:nvPr>
        </p:nvSpPr>
        <p:spPr>
          <a:xfrm>
            <a:off x="0" y="0"/>
            <a:ext cx="6753125" cy="68580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tilda.cc/ru/" TargetMode="External"/><Relationship Id="rId4" Type="http://schemas.openxmlformats.org/officeDocument/2006/relationships/image" Target="../media/image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Relationship Id="rId4" Type="http://schemas.openxmlformats.org/officeDocument/2006/relationships/image" Target="../media/image1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esk.one/" TargetMode="External"/><Relationship Id="rId4" Type="http://schemas.openxmlformats.org/officeDocument/2006/relationships/image" Target="../media/image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create.kahoot.it/details/minecraft/17ecee5d-ba06-4da9-addf-42372b0e2551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18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1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uk.wikipedia.org/wiki/%D0%92%D0%B5%D0%B1%D1%81%D1%82%D0%BE%D1%80%D1%96%D0%BD%D0%BA%D0%B0" TargetMode="External"/><Relationship Id="rId4" Type="http://schemas.openxmlformats.org/officeDocument/2006/relationships/hyperlink" Target="https://uk.wikipedia.org/wiki/%D0%94%D0%BE%D0%BC%D0%B5%D0%BD%D0%BD%D0%B5_%D1%96%D0%BC%27%D1%8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/>
          <p:nvPr/>
        </p:nvSpPr>
        <p:spPr>
          <a:xfrm>
            <a:off x="1076960" y="944880"/>
            <a:ext cx="1554480" cy="1554480"/>
          </a:xfrm>
          <a:prstGeom prst="ellipse">
            <a:avLst/>
          </a:prstGeom>
          <a:solidFill>
            <a:srgbClr val="1274BB">
              <a:alpha val="235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9447196" y="4550198"/>
            <a:ext cx="3464560" cy="3464560"/>
          </a:xfrm>
          <a:prstGeom prst="ellipse">
            <a:avLst/>
          </a:prstGeom>
          <a:solidFill>
            <a:srgbClr val="1274BB">
              <a:alpha val="235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9760284" y="2209242"/>
            <a:ext cx="1488708" cy="1488708"/>
          </a:xfrm>
          <a:prstGeom prst="ellipse">
            <a:avLst/>
          </a:prstGeom>
          <a:solidFill>
            <a:srgbClr val="F8A185">
              <a:alpha val="235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14999" y="2609213"/>
            <a:ext cx="6362002" cy="16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/>
          <p:nvPr/>
        </p:nvSpPr>
        <p:spPr>
          <a:xfrm rot="-1484330">
            <a:off x="914083" y="2551836"/>
            <a:ext cx="3780201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Соціальні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мережі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280" y="1900401"/>
            <a:ext cx="6256927" cy="3057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"/>
          <p:cNvSpPr/>
          <p:nvPr/>
        </p:nvSpPr>
        <p:spPr>
          <a:xfrm rot="-1484330">
            <a:off x="459635" y="2967334"/>
            <a:ext cx="4689105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ЗАВДАННЯ 1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1"/>
          <p:cNvSpPr txBox="1"/>
          <p:nvPr/>
        </p:nvSpPr>
        <p:spPr>
          <a:xfrm>
            <a:off x="5684520" y="986134"/>
            <a:ext cx="6187440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Знайти в Інтернет 5 сайтів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різного призначення.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Знайти ті елементи, які в них є одакові і чим вони відрізнються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9020" y="4402454"/>
            <a:ext cx="2066926" cy="206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2"/>
          <p:cNvSpPr/>
          <p:nvPr/>
        </p:nvSpPr>
        <p:spPr>
          <a:xfrm rot="-1484330">
            <a:off x="1374278" y="3125170"/>
            <a:ext cx="2811988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Лендінг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2"/>
          <p:cNvSpPr txBox="1"/>
          <p:nvPr/>
        </p:nvSpPr>
        <p:spPr>
          <a:xfrm>
            <a:off x="5897880" y="2309562"/>
            <a:ext cx="5389617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Лендінг - це сайт на якому </a:t>
            </a: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користувачу пропонують </a:t>
            </a: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здійснити тільки одну дію</a:t>
            </a: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</a:b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3"/>
          <p:cNvSpPr/>
          <p:nvPr/>
        </p:nvSpPr>
        <p:spPr>
          <a:xfrm rot="-1484330">
            <a:off x="309886" y="2709672"/>
            <a:ext cx="4940776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Конструктори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Лендінгів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3"/>
          <p:cNvSpPr txBox="1"/>
          <p:nvPr/>
        </p:nvSpPr>
        <p:spPr>
          <a:xfrm>
            <a:off x="5897880" y="2309562"/>
            <a:ext cx="184731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</a:b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80" name="Google Shape;18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5473" y="148538"/>
            <a:ext cx="4726957" cy="283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27059" y="2621281"/>
            <a:ext cx="4029674" cy="2331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28927" y="4087241"/>
            <a:ext cx="4412970" cy="250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"/>
          <p:cNvSpPr txBox="1"/>
          <p:nvPr/>
        </p:nvSpPr>
        <p:spPr>
          <a:xfrm>
            <a:off x="5897880" y="2309562"/>
            <a:ext cx="184731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</a:b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8" name="Google Shape;188;p14"/>
          <p:cNvSpPr/>
          <p:nvPr/>
        </p:nvSpPr>
        <p:spPr>
          <a:xfrm rot="-1484330">
            <a:off x="374761" y="3125169"/>
            <a:ext cx="4689105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ЗАВДАННЯ 2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4"/>
          <p:cNvSpPr txBox="1"/>
          <p:nvPr/>
        </p:nvSpPr>
        <p:spPr>
          <a:xfrm>
            <a:off x="5684520" y="2386505"/>
            <a:ext cx="618744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Зареєструватися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на сайті  </a:t>
            </a:r>
            <a:r>
              <a:rPr b="0" i="0" lang="ru-RU" sz="3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https://tilda.cc/ru/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99020" y="4402454"/>
            <a:ext cx="2066926" cy="206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5"/>
          <p:cNvSpPr/>
          <p:nvPr/>
        </p:nvSpPr>
        <p:spPr>
          <a:xfrm rot="-1484330">
            <a:off x="675243" y="2551836"/>
            <a:ext cx="4257897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ПРОТОТИП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САЙТУ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5"/>
          <p:cNvSpPr txBox="1"/>
          <p:nvPr/>
        </p:nvSpPr>
        <p:spPr>
          <a:xfrm>
            <a:off x="5684520" y="2274837"/>
            <a:ext cx="618744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Прототип — це базовий макет сайту, котрий визуализує разміщення всіх елементів та функцій.</a:t>
            </a:r>
            <a:endParaRPr b="0" i="0" sz="36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"/>
          <p:cNvSpPr/>
          <p:nvPr/>
        </p:nvSpPr>
        <p:spPr>
          <a:xfrm rot="-1484330">
            <a:off x="110188" y="2967334"/>
            <a:ext cx="538801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Як виглядають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8899" y="483307"/>
            <a:ext cx="3105541" cy="2957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90560" y="3586836"/>
            <a:ext cx="3627120" cy="3073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"/>
          <p:cNvSpPr/>
          <p:nvPr/>
        </p:nvSpPr>
        <p:spPr>
          <a:xfrm rot="-1484330">
            <a:off x="478405" y="1878675"/>
            <a:ext cx="5152372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Спеціальні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програми для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створення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прототипу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98370" y="1873568"/>
            <a:ext cx="6155382" cy="3003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"/>
          <p:cNvSpPr/>
          <p:nvPr/>
        </p:nvSpPr>
        <p:spPr>
          <a:xfrm rot="-1484330">
            <a:off x="924635" y="2709672"/>
            <a:ext cx="3711272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Структура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 сайту 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8"/>
          <p:cNvSpPr txBox="1"/>
          <p:nvPr/>
        </p:nvSpPr>
        <p:spPr>
          <a:xfrm>
            <a:off x="5730240" y="685800"/>
            <a:ext cx="6156960" cy="56938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Заголовок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Логотип, назва компанії, контакти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Демонстрація продукту / послуги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Переваги бренду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Опис оффера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Взаємна комунікація</a:t>
            </a:r>
            <a:endParaRPr/>
          </a:p>
          <a:p>
            <a:pPr indent="898525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Лід-форма</a:t>
            </a:r>
            <a:endParaRPr/>
          </a:p>
          <a:p>
            <a:pPr indent="898525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CTA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898525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Акція 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Соціальні докази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Завершальний маркетинг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ru-RU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Замість висновку</a:t>
            </a:r>
            <a:endParaRPr b="0" i="0" sz="28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9"/>
          <p:cNvSpPr/>
          <p:nvPr/>
        </p:nvSpPr>
        <p:spPr>
          <a:xfrm rot="-1484330">
            <a:off x="374761" y="3125169"/>
            <a:ext cx="4689105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ЗАВДАННЯ 3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9"/>
          <p:cNvSpPr txBox="1"/>
          <p:nvPr/>
        </p:nvSpPr>
        <p:spPr>
          <a:xfrm>
            <a:off x="5684520" y="986134"/>
            <a:ext cx="6187440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42950" lvl="0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Зареєструватися на сайті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https://esk.one/</a:t>
            </a: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Почати розробляти прототип власного сайту 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9500" y="4420551"/>
            <a:ext cx="2066926" cy="206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/>
          <p:nvPr/>
        </p:nvSpPr>
        <p:spPr>
          <a:xfrm>
            <a:off x="751110" y="3723200"/>
            <a:ext cx="10171500" cy="29433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351260" y="4029720"/>
            <a:ext cx="8971200" cy="2499300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1883910" y="4791004"/>
            <a:ext cx="79059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rial"/>
              <a:buNone/>
            </a:pPr>
            <a:r>
              <a:rPr b="1" i="0" lang="ru-RU" sz="4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FrontEnd Junior </a:t>
            </a:r>
            <a:endParaRPr b="1" i="0" sz="4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2998100" y="5740125"/>
            <a:ext cx="567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Урок 1</a:t>
            </a:r>
            <a:endParaRPr b="1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08685" y="4214435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 txBox="1"/>
          <p:nvPr/>
        </p:nvSpPr>
        <p:spPr>
          <a:xfrm>
            <a:off x="1250829" y="2309119"/>
            <a:ext cx="2621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ahoma"/>
              <a:buNone/>
            </a:pPr>
            <a:r>
              <a:rPr b="1" i="0" lang="ru-RU" sz="3200" u="sng" cap="none" strike="noStrike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3"/>
              </a:rPr>
              <a:t>Kahoot.it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228" name="Google Shape;228;p20"/>
          <p:cNvCxnSpPr/>
          <p:nvPr/>
        </p:nvCxnSpPr>
        <p:spPr>
          <a:xfrm>
            <a:off x="1250828" y="3559174"/>
            <a:ext cx="6912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9" name="Google Shape;229;p20"/>
          <p:cNvSpPr txBox="1"/>
          <p:nvPr/>
        </p:nvSpPr>
        <p:spPr>
          <a:xfrm>
            <a:off x="1250828" y="4065598"/>
            <a:ext cx="3959700" cy="19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Arial"/>
              <a:buNone/>
            </a:pPr>
            <a:r>
              <a:rPr b="1" i="0" lang="ru-RU" sz="1600" u="none" cap="none" strike="noStrike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Перевіримо, наскільки круто ви орієнтуєтесь в світі сайтів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0" name="Google Shape;23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231" name="Google Shape;231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58796" y="1538115"/>
            <a:ext cx="7246369" cy="4072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1"/>
          <p:cNvSpPr/>
          <p:nvPr/>
        </p:nvSpPr>
        <p:spPr>
          <a:xfrm rot="-1484330">
            <a:off x="663303" y="2709671"/>
            <a:ext cx="4112023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ДОМАШНЕ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1"/>
          <p:cNvSpPr txBox="1"/>
          <p:nvPr/>
        </p:nvSpPr>
        <p:spPr>
          <a:xfrm>
            <a:off x="5684520" y="986134"/>
            <a:ext cx="6187440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42950" lvl="0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Доробити прототип сайту.</a:t>
            </a:r>
            <a:endParaRPr/>
          </a:p>
          <a:p>
            <a:pPr indent="-742950" lvl="0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Наповнити його інформацією та фото.</a:t>
            </a:r>
            <a:endParaRPr/>
          </a:p>
          <a:p>
            <a:pPr indent="-742950" lvl="0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Підібрати фон для сайту, або для його частин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0663" y="2969825"/>
            <a:ext cx="3563474" cy="9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2"/>
          <p:cNvSpPr txBox="1"/>
          <p:nvPr/>
        </p:nvSpPr>
        <p:spPr>
          <a:xfrm>
            <a:off x="6876750" y="17238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Google Shape;244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89025" y="860936"/>
            <a:ext cx="4818275" cy="539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rot="-1484330">
            <a:off x="624720" y="2967334"/>
            <a:ext cx="435888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Знайомство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:\БИЗНЕС\Майнкрафт\Фротненд Джуниор\19983a1e9a02e3360250fcafb3200428_w200.gif" id="113" name="Google Shape;11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205740"/>
            <a:ext cx="6050280" cy="6050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 rot="-1484330">
            <a:off x="668807" y="2551836"/>
            <a:ext cx="4270720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Що будемо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робити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Персональный сайт Врача" id="119" name="Google Shape;119;p4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Персональный сайт Врача" id="120" name="Google Shape;120;p4"/>
          <p:cNvSpPr/>
          <p:nvPr/>
        </p:nvSpPr>
        <p:spPr>
          <a:xfrm>
            <a:off x="307975" y="79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Персональный сайт Врача" id="121" name="Google Shape;121;p4"/>
          <p:cNvSpPr/>
          <p:nvPr/>
        </p:nvSpPr>
        <p:spPr>
          <a:xfrm>
            <a:off x="460375" y="1603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5715000" y="1021080"/>
            <a:ext cx="6490879" cy="489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Що таке сайт.  Які бувають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за призначенням. Чим вони відрізняються.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2. Що таке лендінг, які вони бувають.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Що таке конструктор лендінгів, приклади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3. Що таке прототип сайту,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навіщо він потрібен, як його робити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4. Зробимо прототип власного сайту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5. Зареєструємось в конструкторі лендінгів,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та почнемо робити власний сайт</a:t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/>
          <p:nvPr/>
        </p:nvSpPr>
        <p:spPr>
          <a:xfrm rot="-1484330">
            <a:off x="363435" y="2967334"/>
            <a:ext cx="4881465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Що таке сайт 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5"/>
          <p:cNvSpPr txBox="1"/>
          <p:nvPr/>
        </p:nvSpPr>
        <p:spPr>
          <a:xfrm>
            <a:off x="5684520" y="986134"/>
            <a:ext cx="6187440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Сукупність </a:t>
            </a:r>
            <a:r>
              <a:rPr b="0" i="0" lang="ru-RU" sz="36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вебсторінок</a:t>
            </a:r>
            <a:r>
              <a:rPr b="0" i="0" lang="ru-RU" sz="36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 та </a:t>
            </a:r>
            <a:endParaRPr b="0" i="0" sz="36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залежного вмісту, </a:t>
            </a:r>
            <a:endParaRPr b="0" i="0" sz="36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доступних у мережі Інтернет</a:t>
            </a:r>
            <a:endParaRPr b="0" i="0" sz="36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які об'єднані </a:t>
            </a:r>
            <a:endParaRPr b="0" i="0" sz="36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як за змістом, </a:t>
            </a:r>
            <a:endParaRPr b="0" i="0" sz="36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так і за навігацією </a:t>
            </a:r>
            <a:endParaRPr b="0" i="0" sz="36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під єдиним </a:t>
            </a:r>
            <a:r>
              <a:rPr b="0" i="0" lang="ru-RU" sz="36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доменним ім'ям</a:t>
            </a:r>
            <a:r>
              <a:rPr b="0" i="0" lang="ru-RU" sz="36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b="0" i="0" sz="36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/>
          <p:nvPr/>
        </p:nvSpPr>
        <p:spPr>
          <a:xfrm rot="-1484330">
            <a:off x="1153720" y="2551836"/>
            <a:ext cx="3300904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Які вони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бувають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6"/>
          <p:cNvSpPr txBox="1"/>
          <p:nvPr/>
        </p:nvSpPr>
        <p:spPr>
          <a:xfrm>
            <a:off x="5684520" y="986134"/>
            <a:ext cx="6187440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Інформаційні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Ті, що продають (товар, послугу, дію)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Сервіси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Соціальні мережі, то що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1484330">
            <a:off x="403518" y="2967334"/>
            <a:ext cx="480131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Інформаційні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25661" y="1082039"/>
            <a:ext cx="6342232" cy="4312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"/>
          <p:cNvSpPr/>
          <p:nvPr/>
        </p:nvSpPr>
        <p:spPr>
          <a:xfrm rot="-1484330">
            <a:off x="-111844" y="2967334"/>
            <a:ext cx="583204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Ті, що продають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04423" y="193357"/>
            <a:ext cx="5211365" cy="304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45783" y="3393757"/>
            <a:ext cx="4910146" cy="3250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/>
          <p:nvPr/>
        </p:nvSpPr>
        <p:spPr>
          <a:xfrm rot="-1484330">
            <a:off x="1342882" y="2967334"/>
            <a:ext cx="292259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Сервіси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80565" y="669607"/>
            <a:ext cx="5794213" cy="23069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80566" y="3689033"/>
            <a:ext cx="5876924" cy="1995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 7 (A1)</dc:creator>
</cp:coreProperties>
</file>